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51"/>
  </p:notesMasterIdLst>
  <p:sldIdLst>
    <p:sldId id="291" r:id="rId3"/>
    <p:sldId id="286" r:id="rId4"/>
    <p:sldId id="267" r:id="rId5"/>
    <p:sldId id="256" r:id="rId6"/>
    <p:sldId id="285" r:id="rId7"/>
    <p:sldId id="257" r:id="rId8"/>
    <p:sldId id="292" r:id="rId9"/>
    <p:sldId id="293" r:id="rId10"/>
    <p:sldId id="294" r:id="rId11"/>
    <p:sldId id="282" r:id="rId12"/>
    <p:sldId id="283" r:id="rId13"/>
    <p:sldId id="289" r:id="rId14"/>
    <p:sldId id="302" r:id="rId15"/>
    <p:sldId id="279" r:id="rId16"/>
    <p:sldId id="270" r:id="rId17"/>
    <p:sldId id="271" r:id="rId18"/>
    <p:sldId id="272" r:id="rId19"/>
    <p:sldId id="315" r:id="rId20"/>
    <p:sldId id="295" r:id="rId21"/>
    <p:sldId id="296" r:id="rId22"/>
    <p:sldId id="297" r:id="rId23"/>
    <p:sldId id="298" r:id="rId24"/>
    <p:sldId id="299" r:id="rId25"/>
    <p:sldId id="273" r:id="rId26"/>
    <p:sldId id="274" r:id="rId27"/>
    <p:sldId id="300" r:id="rId28"/>
    <p:sldId id="275" r:id="rId29"/>
    <p:sldId id="276" r:id="rId30"/>
    <p:sldId id="303" r:id="rId31"/>
    <p:sldId id="306" r:id="rId32"/>
    <p:sldId id="307" r:id="rId33"/>
    <p:sldId id="284" r:id="rId34"/>
    <p:sldId id="309" r:id="rId35"/>
    <p:sldId id="308" r:id="rId36"/>
    <p:sldId id="268" r:id="rId37"/>
    <p:sldId id="288" r:id="rId38"/>
    <p:sldId id="287" r:id="rId39"/>
    <p:sldId id="290" r:id="rId40"/>
    <p:sldId id="264" r:id="rId41"/>
    <p:sldId id="301" r:id="rId42"/>
    <p:sldId id="316" r:id="rId43"/>
    <p:sldId id="312" r:id="rId44"/>
    <p:sldId id="310" r:id="rId45"/>
    <p:sldId id="311" r:id="rId46"/>
    <p:sldId id="313" r:id="rId47"/>
    <p:sldId id="314" r:id="rId48"/>
    <p:sldId id="280" r:id="rId49"/>
    <p:sldId id="281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01"/>
    <a:srgbClr val="FC8604"/>
    <a:srgbClr val="D0A800"/>
    <a:srgbClr val="CC99FF"/>
    <a:srgbClr val="CCECFF"/>
    <a:srgbClr val="CC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412" autoAdjust="0"/>
  </p:normalViewPr>
  <p:slideViewPr>
    <p:cSldViewPr snapToGrid="0">
      <p:cViewPr varScale="1">
        <p:scale>
          <a:sx n="66" d="100"/>
          <a:sy n="66" d="100"/>
        </p:scale>
        <p:origin x="-51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C28BF-8754-4E94-A75A-F7F2B9B86F6D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18A00-BD6A-4E6A-97CE-1E06D95654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5715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18A00-BD6A-4E6A-97CE-1E06D956544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2768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18A00-BD6A-4E6A-97CE-1E06D956544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4618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18A00-BD6A-4E6A-97CE-1E06D9565447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4870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00A2CC-C41C-49E9-81F4-30B117A09CEE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dirty="0" err="1"/>
              <a:t>Г.Санкт</a:t>
            </a:r>
            <a:r>
              <a:rPr lang="ru-RU" altLang="ru-RU" dirty="0"/>
              <a:t>–Петербург</a:t>
            </a:r>
          </a:p>
        </p:txBody>
      </p:sp>
    </p:spTree>
    <p:extLst>
      <p:ext uri="{BB962C8B-B14F-4D97-AF65-F5344CB8AC3E}">
        <p14:creationId xmlns:p14="http://schemas.microsoft.com/office/powerpoint/2010/main" xmlns="" val="3262543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A2585B-7FA2-44E0-86A9-82828D40FC37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1400" b="1"/>
              <a:t>До начала второго этапа все люди должны быть эвакуированы из горящего здания.</a:t>
            </a:r>
          </a:p>
          <a:p>
            <a:r>
              <a:rPr lang="ru-RU" altLang="ru-RU" b="1"/>
              <a:t>Пламя, излучающее тепло и лучистую энергию, не дает близко подойти к очагу пожара для его тушения.</a:t>
            </a:r>
            <a:endParaRPr lang="ru-RU" altLang="ru-RU" sz="1400" b="1"/>
          </a:p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37184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18A00-BD6A-4E6A-97CE-1E06D9565447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7876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18A00-BD6A-4E6A-97CE-1E06D9565447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3652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01E2-FE2F-48BE-956F-AEFB2CFC224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1A084-C494-49A5-804B-CF83873314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389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01E2-FE2F-48BE-956F-AEFB2CFC224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1A084-C494-49A5-804B-CF83873314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6249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01E2-FE2F-48BE-956F-AEFB2CFC224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1A084-C494-49A5-804B-CF83873314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7896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01625"/>
            <a:ext cx="10363200" cy="146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Прямоуг.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Прямоуг.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.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7ABC4-F48B-456C-9871-0F4B5C9EFD3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7398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01625"/>
            <a:ext cx="10363200" cy="14620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Прямоуг.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.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.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8D6D6-FE05-43D7-87A4-EE40C32C040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6643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1B65B-FE7A-42FE-81B1-8E80FF940FC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2358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0D0D9-FC0B-47D6-82BC-7EC6498F6A6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4431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BBDA-9047-460A-9B30-4E875A3D5E9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186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24504-01F3-4D79-B43B-3D5E76C2296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8086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2BE49-FA7D-41FD-87DC-61D709BD281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868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710B1-C739-43BC-92C2-D077969AC05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113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01E2-FE2F-48BE-956F-AEFB2CFC224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1A084-C494-49A5-804B-CF83873314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4112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D061A-CD6E-4F9F-A25E-6175BF80F3F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90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10A1B-09A0-47BB-BD9E-2FC8D6BB267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19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EC95D-87C3-4818-81E6-019563DBD4A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2744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4ECC3-89D3-4D3A-A725-C5CF9660D8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618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98B06-336A-41A7-8AA5-59CF0081DD7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898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01E2-FE2F-48BE-956F-AEFB2CFC224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1A084-C494-49A5-804B-CF83873314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734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01E2-FE2F-48BE-956F-AEFB2CFC224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1A084-C494-49A5-804B-CF83873314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128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01E2-FE2F-48BE-956F-AEFB2CFC224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1A084-C494-49A5-804B-CF83873314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986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01E2-FE2F-48BE-956F-AEFB2CFC224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1A084-C494-49A5-804B-CF83873314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456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01E2-FE2F-48BE-956F-AEFB2CFC224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1A084-C494-49A5-804B-CF83873314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492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01E2-FE2F-48BE-956F-AEFB2CFC224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1A084-C494-49A5-804B-CF83873314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837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01E2-FE2F-48BE-956F-AEFB2CFC224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1A084-C494-49A5-804B-CF83873314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149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D01E2-FE2F-48BE-956F-AEFB2CFC2247}" type="datetimeFigureOut">
              <a:rPr lang="ru-RU" smtClean="0"/>
              <a:pPr/>
              <a:t>20.06.2017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1A084-C494-49A5-804B-CF83873314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549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95F272-0AFE-4D05-B46A-6E9E0FBB54C4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2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uvsiz.spb.ru/_Img/_Plakats/Evak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s.spynet.ru/uploads/images/0/6/9/3/7/9/2011/08/29/69a027214a.jp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8931" y="1540701"/>
            <a:ext cx="10822487" cy="289618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19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</a:t>
            </a:r>
            <a:endParaRPr lang="ru-RU" sz="19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65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65684" y="243840"/>
            <a:ext cx="7567596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28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1360" y="108544"/>
            <a:ext cx="7721600" cy="65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757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4605"/>
            <a:ext cx="10515600" cy="712114"/>
          </a:xfrm>
        </p:spPr>
        <p:txBody>
          <a:bodyPr>
            <a:norm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ОБЯЗАННОСТИ И ДЕЙСТВИЯ РАБОТНИКОВ ПРИ </a:t>
            </a:r>
            <a:r>
              <a:rPr lang="ru-RU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ПОЖАРЕ</a:t>
            </a:r>
            <a:endParaRPr lang="ru-RU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515" y="826719"/>
            <a:ext cx="11223321" cy="591228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работник,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обнаружении пожара или признаков горения (задымление, запах гари, повышение температуры и т.п.) должен:</a:t>
            </a:r>
          </a:p>
          <a:p>
            <a:pPr marL="288000" lvl="0" indent="-288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немедленно прекратить работу и сообщить по местному телефону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дежурную службу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охраны, а также 01 и 112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сообщить место возникновения пожара, свою фамилию, имя, отчество, местный телефон;</a:t>
            </a:r>
          </a:p>
          <a:p>
            <a:pPr marL="288000" lvl="0" indent="-288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оповестить о пожаре окружающих работников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отключить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питающей электросети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закреплённое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электрооборудование;</a:t>
            </a:r>
          </a:p>
          <a:p>
            <a:pPr marL="288000" lvl="0" indent="-28800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меры по оказанию помощи в тушении пожара, эвакуации людей и материальных ценностей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 при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общем сигнале опасности покинуть здание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944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4605"/>
            <a:ext cx="10515600" cy="712114"/>
          </a:xfrm>
        </p:spPr>
        <p:txBody>
          <a:bodyPr>
            <a:norm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ОБЯЗАННОСТИ И ДЕЙСТВИЯ РАБОТНИКОВ ПРИ </a:t>
            </a:r>
            <a:r>
              <a:rPr lang="ru-RU" sz="28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ПОЖАРЕ</a:t>
            </a:r>
            <a:endParaRPr lang="ru-RU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093" y="826719"/>
            <a:ext cx="11223321" cy="591228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Дежурная </a:t>
            </a: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коменданта: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немедленно вызывает пожарную охрану по телефону прямой связи с пожарной частью (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ПЧ)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 телефону «01» (с сотового телефона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«101», «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112»  - сообщив при этом адрес ФГУП «ПСКК», место возникновения пожара, свою фамилию, имя, отчество, </a:t>
            </a:r>
            <a:r>
              <a:rPr lang="ru-RU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телефон);</a:t>
            </a:r>
            <a:endParaRPr lang="ru-RU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пожаре докладывает директору, заместителю директора по безопасности и ведущему инженеру по ГО, ЧС, ПБ и охране труда, далее действует по их указаниям;</a:t>
            </a:r>
          </a:p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встречает подразделения пожарной охраны и оказывает помощь в выборе кратчайшего пути для подъезда пожарной команды к очагу пожара.</a:t>
            </a:r>
          </a:p>
        </p:txBody>
      </p:sp>
    </p:spTree>
    <p:extLst>
      <p:ext uri="{BB962C8B-B14F-4D97-AF65-F5344CB8AC3E}">
        <p14:creationId xmlns:p14="http://schemas.microsoft.com/office/powerpoint/2010/main" xmlns="" val="37274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08136" y="84225"/>
            <a:ext cx="9787353" cy="1268413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altLang="ru-RU" sz="8800" b="1" dirty="0"/>
              <a:t>01</a:t>
            </a:r>
            <a:r>
              <a:rPr lang="ru-RU" altLang="ru-RU" sz="4000" b="1" dirty="0"/>
              <a:t>–  </a:t>
            </a:r>
            <a:r>
              <a:rPr lang="ru-RU" alt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действия при </a:t>
            </a:r>
            <a:r>
              <a:rPr lang="ru-RU" alt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пожаре</a:t>
            </a:r>
          </a:p>
        </p:txBody>
      </p:sp>
      <p:sp>
        <p:nvSpPr>
          <p:cNvPr id="5120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1952" y="1306188"/>
            <a:ext cx="10093536" cy="529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 descr="Знаки пожарной безопасности ГОСТ Р 12.4.026-2001: Телефон для использования при пожаре (в том числе, телефон прямой связи с пожарной охраной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063751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2922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7019" y="230187"/>
            <a:ext cx="8189383" cy="10969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altLang="ru-RU" sz="5400">
                <a:solidFill>
                  <a:schemeClr val="tx1"/>
                </a:solidFill>
                <a:latin typeface="Arial" charset="0"/>
              </a:rPr>
              <a:t>Фазы развития пожара</a:t>
            </a:r>
          </a:p>
        </p:txBody>
      </p:sp>
      <p:sp>
        <p:nvSpPr>
          <p:cNvPr id="122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09600" y="1600200"/>
            <a:ext cx="11150600" cy="5077326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фаза (10 мин) – начальная </a:t>
            </a:r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стадия:</a:t>
            </a:r>
            <a:endParaRPr lang="ru-RU" alt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возгорания в пожар (1–3 мин) и рост зоны горения (5–6 мин).</a:t>
            </a:r>
          </a:p>
          <a:p>
            <a:pPr>
              <a:lnSpc>
                <a:spcPct val="100000"/>
              </a:lnSpc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 в течение 10-15 минут развивается линейно вдоль горючих материалов. </a:t>
            </a:r>
          </a:p>
          <a:p>
            <a:pPr>
              <a:lnSpc>
                <a:spcPct val="100000"/>
              </a:lnSpc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доходит до 250 – 300</a:t>
            </a:r>
            <a:r>
              <a:rPr lang="en-US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</a:p>
          <a:p>
            <a:pPr>
              <a:lnSpc>
                <a:spcPct val="100000"/>
              </a:lnSpc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Обильное 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дыма.</a:t>
            </a:r>
          </a:p>
          <a:p>
            <a:pPr>
              <a:lnSpc>
                <a:spcPct val="100000"/>
              </a:lnSpc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Дым распространяется со скоростью 6-20 м/мин. </a:t>
            </a:r>
          </a:p>
        </p:txBody>
      </p:sp>
      <p:pic>
        <p:nvPicPr>
          <p:cNvPr id="12292" name="Picture 4" descr="Тушение лесных пожар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0451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926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2186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-242888"/>
            <a:ext cx="12192000" cy="703103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xmlns="" val="275757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8401" y="44452"/>
            <a:ext cx="11614416" cy="5807708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896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2551" y="800011"/>
            <a:ext cx="984885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54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Рассмотрим </a:t>
            </a:r>
            <a:r>
              <a:rPr lang="ru-RU" sz="4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распространение пожара </a:t>
            </a:r>
            <a:r>
              <a:rPr lang="ru-RU" sz="4800" b="1" dirty="0">
                <a:solidFill>
                  <a:srgbClr val="7030A0"/>
                </a:solidFill>
                <a:latin typeface="Georgia" panose="02040502050405020303" pitchFamily="18" charset="0"/>
              </a:rPr>
              <a:t>на стадионе в </a:t>
            </a:r>
            <a:r>
              <a:rPr lang="ru-RU" sz="4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Великобритании</a:t>
            </a:r>
          </a:p>
          <a:p>
            <a:pPr algn="just"/>
            <a:r>
              <a:rPr lang="ru-RU" sz="4800" dirty="0">
                <a:solidFill>
                  <a:srgbClr val="FF0000"/>
                </a:solidFill>
                <a:latin typeface="Georgia" panose="02040502050405020303" pitchFamily="18" charset="0"/>
              </a:rPr>
              <a:t>Н</a:t>
            </a:r>
            <a:r>
              <a:rPr lang="ru-RU" sz="4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а </a:t>
            </a:r>
            <a:r>
              <a:rPr lang="ru-RU" sz="4800" dirty="0">
                <a:solidFill>
                  <a:srgbClr val="FF0000"/>
                </a:solidFill>
                <a:latin typeface="Georgia" panose="02040502050405020303" pitchFamily="18" charset="0"/>
              </a:rPr>
              <a:t>слайдах </a:t>
            </a:r>
            <a:r>
              <a:rPr lang="ru-RU" sz="48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распространение пожара через </a:t>
            </a:r>
            <a:r>
              <a:rPr lang="ru-RU" sz="4800" dirty="0">
                <a:solidFill>
                  <a:srgbClr val="FF0000"/>
                </a:solidFill>
                <a:latin typeface="Georgia" panose="02040502050405020303" pitchFamily="18" charset="0"/>
              </a:rPr>
              <a:t>30 секунд, 1 ,2 , 3 минутах</a:t>
            </a:r>
          </a:p>
        </p:txBody>
      </p:sp>
    </p:spTree>
    <p:extLst>
      <p:ext uri="{BB962C8B-B14F-4D97-AF65-F5344CB8AC3E}">
        <p14:creationId xmlns:p14="http://schemas.microsoft.com/office/powerpoint/2010/main" xmlns="" val="31614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814" y="970181"/>
            <a:ext cx="9512664" cy="5666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525" y="323850"/>
            <a:ext cx="10925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Georgia" panose="02040502050405020303" pitchFamily="18" charset="0"/>
              </a:rPr>
              <a:t>Пожар на стадионе в Великобритании </a:t>
            </a:r>
            <a:r>
              <a:rPr lang="ru-RU" sz="2000" dirty="0" smtClean="0">
                <a:latin typeface="Georgia" panose="02040502050405020303" pitchFamily="18" charset="0"/>
              </a:rPr>
              <a:t>– </a:t>
            </a:r>
            <a:r>
              <a:rPr lang="ru-RU" sz="2000" dirty="0">
                <a:latin typeface="Georgia" panose="02040502050405020303" pitchFamily="18" charset="0"/>
              </a:rPr>
              <a:t>Н</a:t>
            </a:r>
            <a:r>
              <a:rPr lang="ru-RU" sz="2000" dirty="0" smtClean="0">
                <a:latin typeface="Georgia" panose="02040502050405020303" pitchFamily="18" charset="0"/>
              </a:rPr>
              <a:t>ачальная стадия возникновения пожара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724" y="142240"/>
            <a:ext cx="11135638" cy="65024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xmlns="" val="330233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4091" y="0"/>
            <a:ext cx="100366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31" y="438411"/>
            <a:ext cx="1929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Прошло 30 секунд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412160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434" y="-119520"/>
            <a:ext cx="10359916" cy="6977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31" y="438411"/>
            <a:ext cx="1929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Через</a:t>
            </a:r>
          </a:p>
          <a:p>
            <a:pPr algn="ctr"/>
            <a:r>
              <a:rPr lang="ru-RU" sz="3200" b="1" dirty="0" smtClean="0"/>
              <a:t>1 минуту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238096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53852" y="0"/>
            <a:ext cx="10338741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31" y="438411"/>
            <a:ext cx="1929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Прошло </a:t>
            </a:r>
          </a:p>
          <a:p>
            <a:pPr algn="ctr"/>
            <a:r>
              <a:rPr lang="ru-RU" sz="3200" b="1" dirty="0" smtClean="0"/>
              <a:t>2 минуты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244815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5778" y="28075"/>
            <a:ext cx="10187363" cy="6829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786" y="450937"/>
            <a:ext cx="1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на 3 -ей минуте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57389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84169" y="244476"/>
            <a:ext cx="6750049" cy="1096963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ru-RU" altLang="ru-RU" sz="4800" dirty="0">
                <a:solidFill>
                  <a:schemeClr val="tx1"/>
                </a:solidFill>
                <a:latin typeface="Arial" charset="0"/>
              </a:rPr>
              <a:t>Вторая фаза пожара</a:t>
            </a: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90120" y="1684424"/>
            <a:ext cx="11693338" cy="5068888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Стадия объемного развития </a:t>
            </a:r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пожара.</a:t>
            </a:r>
          </a:p>
          <a:p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(30–40 минут). </a:t>
            </a:r>
          </a:p>
          <a:p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этап самый сложный с точки зрения как тушения, так и спасания людей.</a:t>
            </a:r>
          </a:p>
          <a:p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6"/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500 – 600 </a:t>
            </a:r>
            <a:r>
              <a:rPr lang="en-US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</a:p>
          <a:p>
            <a:pPr lvl="6"/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скорость выгорания </a:t>
            </a:r>
          </a:p>
          <a:p>
            <a:pPr lvl="6"/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10 –12 мин.</a:t>
            </a:r>
          </a:p>
        </p:txBody>
      </p:sp>
      <p:pic>
        <p:nvPicPr>
          <p:cNvPr id="30724" name="Picture 4" descr="Лесные пожары (деревня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120" y="0"/>
            <a:ext cx="4606733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149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4917" y="41276"/>
            <a:ext cx="11377083" cy="568801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654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7371" y="0"/>
            <a:ext cx="100801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255" y="438411"/>
            <a:ext cx="1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на 5 -ой минуте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10536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49516" y="244476"/>
            <a:ext cx="6832830" cy="143192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ru-RU" altLang="ru-RU" sz="4800" b="1">
                <a:latin typeface="Arial" charset="0"/>
              </a:rPr>
              <a:t>Третья фаза пожара</a:t>
            </a:r>
          </a:p>
        </p:txBody>
      </p:sp>
      <p:sp>
        <p:nvSpPr>
          <p:cNvPr id="327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2054233"/>
            <a:ext cx="11169316" cy="4351338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alt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Затухающая фаза  пожара.</a:t>
            </a:r>
          </a:p>
          <a:p>
            <a:pPr marL="0" indent="0">
              <a:buNone/>
            </a:pPr>
            <a:endPara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Догорание в виде медленного тления</a:t>
            </a:r>
          </a:p>
        </p:txBody>
      </p:sp>
      <p:pic>
        <p:nvPicPr>
          <p:cNvPr id="32772" name="Picture 4" descr="11 сентября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220" y="84224"/>
            <a:ext cx="3934317" cy="185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374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4418" y="-20638"/>
            <a:ext cx="11567583" cy="5783263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802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3296" y="0"/>
            <a:ext cx="11155680" cy="1036319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следует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пожаре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59757" y="1207008"/>
            <a:ext cx="10959219" cy="4962298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Переоценивать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свои силы 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и рисковать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своей жизнью, спасая имущество; </a:t>
            </a:r>
          </a:p>
          <a:p>
            <a:pPr>
              <a:spcBef>
                <a:spcPts val="180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Заниматься тушением огня, не вызвав предварительно пожарных; </a:t>
            </a:r>
          </a:p>
          <a:p>
            <a:pPr marL="324000" indent="-324000" algn="just">
              <a:lnSpc>
                <a:spcPct val="100000"/>
              </a:lnSpc>
              <a:spcBef>
                <a:spcPts val="180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Пользоваться лифтом; </a:t>
            </a:r>
          </a:p>
          <a:p>
            <a:pPr marL="324000" indent="-324000" algn="just">
              <a:lnSpc>
                <a:spcPct val="100000"/>
              </a:lnSpc>
              <a:spcBef>
                <a:spcPts val="1800"/>
              </a:spcBef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Поддаваться панике. </a:t>
            </a:r>
          </a:p>
          <a:p>
            <a:pPr>
              <a:spcBef>
                <a:spcPts val="1800"/>
              </a:spcBef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Тушить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водой электроприборы, находящиеся под напряжением;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800"/>
              </a:spcBef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Пытаться выйти через задымленную лестничную клетку (влажная ткань не защищает от угарного газа); </a:t>
            </a:r>
          </a:p>
        </p:txBody>
      </p:sp>
    </p:spTree>
    <p:extLst>
      <p:ext uri="{BB962C8B-B14F-4D97-AF65-F5344CB8AC3E}">
        <p14:creationId xmlns:p14="http://schemas.microsoft.com/office/powerpoint/2010/main" xmlns="" val="274317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445168" y="132348"/>
            <a:ext cx="6629400" cy="6509084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alt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</a:t>
            </a:r>
            <a:r>
              <a:rPr lang="ru-RU" alt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неконтролируемое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горение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причиняющее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материальный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ущерб,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здоровью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интересам </a:t>
            </a:r>
            <a:r>
              <a:rPr lang="ru-RU" alt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общества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государства;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ru-RU" altLang="ru-RU" sz="12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</a:t>
            </a:r>
            <a:r>
              <a:rPr lang="ru-RU" alt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  <a:r>
              <a:rPr lang="ru-RU" alt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защищенности личности, имущества, общества и государства от пожаров;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пожар в лес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1944" y="4420210"/>
            <a:ext cx="4609319" cy="215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1943" y="178125"/>
            <a:ext cx="4609320" cy="399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699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90309" y="215901"/>
            <a:ext cx="9601382" cy="836613"/>
          </a:xfrm>
        </p:spPr>
        <p:txBody>
          <a:bodyPr>
            <a:no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помнить, что: 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90309" y="1376605"/>
            <a:ext cx="11181144" cy="498947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Во-первых, выделяющийся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дым (окись углерода) очень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вреден, от него нельзя защититься, даже если дышать через сырую тряпку (в густом дыму человек теряет сознание после нескольких вдохов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25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7067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Окись 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углерода (угарный газ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815" y="1342663"/>
            <a:ext cx="11470512" cy="5116010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отравляющим веществом на пожаре является окись углерода (угарный газ).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Его отравляющее действие основано на взаимодействии с гемоглобином крови человека. Реакция взаимодействия происходит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раз быстрее, чем с кислородом воздуха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незначительное количество угарного газа прореагирует с кровью быстрее, чем кислород воздуха.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образуется карбоксигемоглобин вещество, не способное длительное время переносить кислород. 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Наступает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кислородное голодание организма человека, которое приводит к потере сознания последнего и его летальному исходу (по данным танатологических исследо­ваний в крови погибших содержание карбоксигемоглобина превышает 60%).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45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19767081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3296" y="0"/>
            <a:ext cx="10058400" cy="685800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xmlns="" val="340828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7067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Окись 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углерода (угарный газ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815" y="1342663"/>
            <a:ext cx="11470512" cy="511601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от­метить,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особенность человеческого организма не зависит от нашего с вами желания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дышать или не дышать воздухом, содержащим угарный газ.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процессы происходят помимо нашего желания и наших возможностей. 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Спастись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угарного газа невозможно ника­кими средствами защиты органов дыхания, кроме полностью изолированных и автономных противогазов, которые используются на вооружении пожарной охраны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961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7067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Окись 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углерода (угарный газ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285" y="1446835"/>
            <a:ext cx="11331615" cy="473012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Угарный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 без цвета и запаха, переносится на значительные расстояния и способен скапливаться в непроветриваемых местах.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костры, которые иногда можно ви­деть на территории жилых домов, </a:t>
            </a:r>
            <a:r>
              <a:rPr lang="ru-RU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так уж безобидны, как кажется, вследствие того же вы­деления угарного газа и заноса его воздушными потоками в квартиры.</a:t>
            </a:r>
            <a:endParaRPr lang="ru-RU" sz="4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70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rganization Chart 2"/>
          <p:cNvGrpSpPr>
            <a:grpSpLocks/>
          </p:cNvGrpSpPr>
          <p:nvPr/>
        </p:nvGrpSpPr>
        <p:grpSpPr bwMode="auto">
          <a:xfrm>
            <a:off x="274218" y="371130"/>
            <a:ext cx="11589243" cy="2889414"/>
            <a:chOff x="519" y="1176"/>
            <a:chExt cx="1785" cy="558"/>
          </a:xfrm>
          <a:solidFill>
            <a:schemeClr val="accent4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4100" name="_s4100"/>
            <p:cNvCxnSpPr>
              <a:cxnSpLocks noChangeShapeType="1"/>
              <a:stCxn id="5" idx="0"/>
              <a:endCxn id="3" idx="2"/>
            </p:cNvCxnSpPr>
            <p:nvPr/>
          </p:nvCxnSpPr>
          <p:spPr bwMode="auto">
            <a:xfrm rot="16200000" flipV="1">
              <a:off x="1577" y="1183"/>
              <a:ext cx="131" cy="461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  <a:extLst/>
          </p:spPr>
        </p:cxnSp>
        <p:cxnSp>
          <p:nvCxnSpPr>
            <p:cNvPr id="4101" name="_s4101"/>
            <p:cNvCxnSpPr>
              <a:cxnSpLocks noChangeShapeType="1"/>
              <a:stCxn id="4" idx="0"/>
              <a:endCxn id="3" idx="2"/>
            </p:cNvCxnSpPr>
            <p:nvPr/>
          </p:nvCxnSpPr>
          <p:spPr bwMode="auto">
            <a:xfrm rot="5400000" flipH="1" flipV="1">
              <a:off x="1122" y="1191"/>
              <a:ext cx="133" cy="446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rgbClr val="FF0000"/>
              </a:solidFill>
              <a:miter lim="800000"/>
              <a:headEnd/>
              <a:tailEnd/>
            </a:ln>
            <a:extLst/>
          </p:spPr>
        </p:cxnSp>
        <p:sp>
          <p:nvSpPr>
            <p:cNvPr id="3" name="_s4102"/>
            <p:cNvSpPr>
              <a:spLocks noChangeArrowheads="1"/>
            </p:cNvSpPr>
            <p:nvPr/>
          </p:nvSpPr>
          <p:spPr bwMode="auto">
            <a:xfrm>
              <a:off x="519" y="1176"/>
              <a:ext cx="1785" cy="17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3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СИСТЕМА  </a:t>
              </a:r>
              <a:r>
                <a:rPr lang="ru-RU" altLang="ru-RU" sz="3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ОБЕСПЕЧЕНИЯ </a:t>
              </a:r>
              <a:r>
                <a:rPr kumimoji="0" lang="ru-RU" altLang="ru-RU" sz="32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ПОЖАРНОЙ БЕЗОПАСНОСТИ</a:t>
              </a:r>
            </a:p>
          </p:txBody>
        </p:sp>
        <p:sp>
          <p:nvSpPr>
            <p:cNvPr id="4" name="_s4103"/>
            <p:cNvSpPr>
              <a:spLocks noChangeArrowheads="1"/>
            </p:cNvSpPr>
            <p:nvPr/>
          </p:nvSpPr>
          <p:spPr bwMode="auto">
            <a:xfrm>
              <a:off x="550" y="1481"/>
              <a:ext cx="831" cy="25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СИСТЕМА </a:t>
              </a:r>
              <a:br>
                <a:rPr kumimoji="0" lang="ru-RU" altLang="ru-RU" sz="2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ru-RU" altLang="ru-RU" sz="2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ПРЕДОТВРАЩЕНИЯ ПОЖАРОВ</a:t>
              </a:r>
            </a:p>
          </p:txBody>
        </p:sp>
        <p:sp>
          <p:nvSpPr>
            <p:cNvPr id="5" name="_s4104"/>
            <p:cNvSpPr>
              <a:spLocks noChangeArrowheads="1"/>
            </p:cNvSpPr>
            <p:nvPr/>
          </p:nvSpPr>
          <p:spPr bwMode="auto">
            <a:xfrm>
              <a:off x="1473" y="1479"/>
              <a:ext cx="800" cy="255"/>
            </a:xfrm>
            <a:prstGeom prst="roundRect">
              <a:avLst>
                <a:gd name="adj" fmla="val 16667"/>
              </a:avLst>
            </a:prstGeom>
            <a:solidFill>
              <a:srgbClr val="FF500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СИСТЕМА</a:t>
              </a:r>
              <a:br>
                <a:rPr kumimoji="0" lang="ru-RU" altLang="ru-RU" sz="2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ru-RU" altLang="ru-RU" sz="2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ПРОТИВОПОЖАРНОЙ ЗАЩИТЫ</a:t>
              </a:r>
            </a:p>
          </p:txBody>
        </p:sp>
      </p:grpSp>
      <p:sp>
        <p:nvSpPr>
          <p:cNvPr id="58387" name="Rectangle 19"/>
          <p:cNvSpPr>
            <a:spLocks noChangeArrowheads="1"/>
          </p:cNvSpPr>
          <p:nvPr/>
        </p:nvSpPr>
        <p:spPr bwMode="auto">
          <a:xfrm>
            <a:off x="475488" y="3936258"/>
            <a:ext cx="11186703" cy="83099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ОРГАНИЗАЦИОННО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ТЕХНИЧЕСКИХ МЕРОПРИЯТИЙ ПО ОБЕСПЕЧЕНИЮ ПОЖАРНОЙ БЕЗОПАСНОСТИ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8" name="Line 20"/>
          <p:cNvSpPr>
            <a:spLocks noChangeShapeType="1"/>
          </p:cNvSpPr>
          <p:nvPr/>
        </p:nvSpPr>
        <p:spPr bwMode="auto">
          <a:xfrm>
            <a:off x="3176398" y="3257918"/>
            <a:ext cx="0" cy="6886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9" name="Line 21"/>
          <p:cNvSpPr>
            <a:spLocks noChangeShapeType="1"/>
          </p:cNvSpPr>
          <p:nvPr/>
        </p:nvSpPr>
        <p:spPr bwMode="auto">
          <a:xfrm>
            <a:off x="9065162" y="3257918"/>
            <a:ext cx="0" cy="6783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475488" y="5175097"/>
            <a:ext cx="11186703" cy="10464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МЕРОПРИЯТИЙ, ИСКЛЮЧАЮЩИХ ВОЗМОЖНОСТЬ ПРЕВЫШЕНИЯ ЗНАЧЕНИЙ ДОПУСТИМОГО ПОЖАРНОГО РИСКА (ДПР), УСТАНОВЛЕННЫМ 123 ФЗ, </a:t>
            </a:r>
          </a:p>
          <a:p>
            <a:pPr algn="ctr"/>
            <a:r>
              <a:rPr lang="ru-RU" altLang="ru-RU" sz="2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быть не менее 0, 999999    </a:t>
            </a:r>
            <a:r>
              <a:rPr lang="ru-RU" alt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 января 2014 года ДПР составляет 0,99999311</a:t>
            </a:r>
            <a:endParaRPr lang="ru-RU" altLang="ru-RU" sz="2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500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1733" y="-2797"/>
            <a:ext cx="8906934" cy="671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883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957" y="191911"/>
            <a:ext cx="11548532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ts val="18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ОБЯЗАННОСТИ РАБОТНИКОВ 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  <a:buSzPts val="1200"/>
            </a:pPr>
            <a:r>
              <a:rPr lang="ru-RU" sz="28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 Работники</a:t>
            </a:r>
            <a:r>
              <a:rPr lang="ru-RU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должностные лица, ответственные за эксплуатацию помещений, обязаны знать и выполнять требования настоящей инструкции</a:t>
            </a:r>
            <a:r>
              <a:rPr lang="ru-RU" sz="28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  <a:buSzPts val="1200"/>
            </a:pPr>
            <a:endParaRPr lang="ru-RU" sz="300" b="1" i="1" dirty="0" smtClean="0">
              <a:solidFill>
                <a:srgbClr val="7030A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800" b="1" i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соблюдать </a:t>
            </a:r>
            <a:r>
              <a:rPr lang="ru-RU" sz="28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требования пожарной безопасности, установленные в организации;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знать и уметь пользоваться первичными средствами пожаротушения;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8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выполнять требования пожарной безопасности, применимо к своему рабочему месту, обеспечить ежедневную уборку материалов, оборудования и приспособлений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73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431" y="275572"/>
            <a:ext cx="11548532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800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ОБЯЗАННОСТИ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РАБОТНИКОВ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  <a:buSzPts val="1200"/>
            </a:pPr>
            <a:endParaRPr lang="ru-RU" sz="100" b="1" i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обнаружении нарушений в работе немедленно уведомлять об этом своего непосредственного руководителя;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знать контактные номера телефонов для вызова пожарной охраны, до прибытия пожарной охраны принимать посильные меры по спасению людей, имущества;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оказывать содействие пожарной охране при тушении пожаров;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уметь пользоваться первичными средствами пожаротушения;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своевременно проходить инструктажи по пожарной безопасности, а также обучение по </a:t>
            </a:r>
            <a:r>
              <a:rPr lang="ru-RU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пожарно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–техническому минимуму;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выполнять предписания, постановления и иные законные требования </a:t>
            </a:r>
            <a:r>
              <a:rPr lang="ru-RU" sz="26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пожарной безопасности.</a:t>
            </a:r>
            <a:endParaRPr lang="ru-RU" sz="26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06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Объект 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174467348"/>
              </p:ext>
            </p:extLst>
          </p:nvPr>
        </p:nvGraphicFramePr>
        <p:xfrm>
          <a:off x="9072564" y="1398098"/>
          <a:ext cx="2890837" cy="4114800"/>
        </p:xfrm>
        <a:graphic>
          <a:graphicData uri="http://schemas.openxmlformats.org/presentationml/2006/ole">
            <p:oleObj spid="_x0000_s1056" r:id="rId3" imgW="3848100" imgH="5478463" progId="">
              <p:embed/>
            </p:oleObj>
          </a:graphicData>
        </a:graphic>
      </p:graphicFrame>
      <p:sp>
        <p:nvSpPr>
          <p:cNvPr id="4099" name="Прямоуг. 3"/>
          <p:cNvSpPr>
            <a:spLocks noGrp="1" noChangeArrowheads="1"/>
          </p:cNvSpPr>
          <p:nvPr>
            <p:ph type="title"/>
          </p:nvPr>
        </p:nvSpPr>
        <p:spPr>
          <a:xfrm>
            <a:off x="541422" y="288758"/>
            <a:ext cx="8518358" cy="52370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 при пожаре в здании:</a:t>
            </a:r>
          </a:p>
        </p:txBody>
      </p:sp>
      <p:sp>
        <p:nvSpPr>
          <p:cNvPr id="26628" name="Прямоуг. 4"/>
          <p:cNvSpPr>
            <a:spLocks noGrp="1" noChangeArrowheads="1"/>
          </p:cNvSpPr>
          <p:nvPr>
            <p:ph type="body" sz="half" idx="1"/>
          </p:nvPr>
        </p:nvSpPr>
        <p:spPr>
          <a:xfrm>
            <a:off x="212942" y="1027056"/>
            <a:ext cx="8666363" cy="5403850"/>
          </a:xfrm>
        </p:spPr>
        <p:txBody>
          <a:bodyPr>
            <a:noAutofit/>
          </a:bodyPr>
          <a:lstStyle/>
          <a:p>
            <a:pPr marL="533400" indent="-533400">
              <a:buNone/>
            </a:pPr>
            <a:r>
              <a:rPr lang="ru-RU" sz="3600" b="1" dirty="0"/>
              <a:t>1. При возникновении пожара:</a:t>
            </a:r>
          </a:p>
          <a:p>
            <a:pPr marL="828000" lvl="1" indent="-360000" algn="just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Оцените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обстановку, убедитесь в наличии опасности, определите, откуда она исходит</a:t>
            </a:r>
          </a:p>
          <a:p>
            <a:pPr marL="828000" lvl="1" indent="-360000" algn="just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Сообщите в пожарную охрану</a:t>
            </a:r>
          </a:p>
          <a:p>
            <a:pPr marL="828000" lvl="1" indent="-360000" algn="just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Идите в сторону, противоположную пожару</a:t>
            </a:r>
          </a:p>
          <a:p>
            <a:pPr marL="828000" lvl="1" indent="-360000" algn="just">
              <a:lnSpc>
                <a:spcPct val="8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Двигайтесь в сторону не задымлённой лестничной клетки или выходу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6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Прямоуг. 4"/>
          <p:cNvSpPr>
            <a:spLocks noChangeArrowheads="1"/>
          </p:cNvSpPr>
          <p:nvPr/>
        </p:nvSpPr>
        <p:spPr bwMode="auto">
          <a:xfrm>
            <a:off x="564205" y="1419725"/>
            <a:ext cx="11334479" cy="5281700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1" name="Автофигура 5"/>
          <p:cNvSpPr>
            <a:spLocks noChangeArrowheads="1"/>
          </p:cNvSpPr>
          <p:nvPr/>
        </p:nvSpPr>
        <p:spPr bwMode="auto">
          <a:xfrm>
            <a:off x="2741505" y="1802229"/>
            <a:ext cx="2981193" cy="863602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latin typeface="Times New Roman" pitchFamily="18" charset="0"/>
              </a:rPr>
              <a:t>Горючее вещество</a:t>
            </a:r>
            <a:endParaRPr lang="ru-RU" sz="3600" dirty="0">
              <a:latin typeface="Arial" pitchFamily="34" charset="0"/>
            </a:endParaRPr>
          </a:p>
        </p:txBody>
      </p:sp>
      <p:sp>
        <p:nvSpPr>
          <p:cNvPr id="14342" name="Автофигура 6"/>
          <p:cNvSpPr>
            <a:spLocks noChangeArrowheads="1"/>
          </p:cNvSpPr>
          <p:nvPr/>
        </p:nvSpPr>
        <p:spPr bwMode="auto">
          <a:xfrm>
            <a:off x="989458" y="4819228"/>
            <a:ext cx="2701687" cy="942572"/>
          </a:xfrm>
          <a:prstGeom prst="octagon">
            <a:avLst>
              <a:gd name="adj" fmla="val 29287"/>
            </a:avLst>
          </a:prstGeom>
          <a:solidFill>
            <a:srgbClr val="CC66FF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</a:rPr>
              <a:t>Источник </a:t>
            </a:r>
            <a:r>
              <a:rPr lang="ru-RU" sz="2400" b="1" dirty="0" smtClean="0">
                <a:latin typeface="Times New Roman" pitchFamily="18" charset="0"/>
              </a:rPr>
              <a:t>воспламенения</a:t>
            </a:r>
            <a:endParaRPr lang="ru-RU" sz="2400" dirty="0">
              <a:latin typeface="Arial" pitchFamily="34" charset="0"/>
            </a:endParaRPr>
          </a:p>
        </p:txBody>
      </p:sp>
      <p:sp>
        <p:nvSpPr>
          <p:cNvPr id="14343" name="Автофигура 7"/>
          <p:cNvSpPr>
            <a:spLocks noChangeArrowheads="1"/>
          </p:cNvSpPr>
          <p:nvPr/>
        </p:nvSpPr>
        <p:spPr bwMode="auto">
          <a:xfrm>
            <a:off x="5147082" y="4754880"/>
            <a:ext cx="2522961" cy="1055946"/>
          </a:xfrm>
          <a:prstGeom prst="octagon">
            <a:avLst>
              <a:gd name="adj" fmla="val 29287"/>
            </a:avLst>
          </a:prstGeom>
          <a:solidFill>
            <a:srgbClr val="CC66FF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2800" b="1" dirty="0">
                <a:latin typeface="Times New Roman" pitchFamily="18" charset="0"/>
              </a:rPr>
              <a:t>Окислитель</a:t>
            </a:r>
            <a:endParaRPr lang="ru-RU" sz="2800" dirty="0">
              <a:latin typeface="Arial" pitchFamily="34" charset="0"/>
            </a:endParaRPr>
          </a:p>
        </p:txBody>
      </p:sp>
      <p:pic>
        <p:nvPicPr>
          <p:cNvPr id="14344" name="Рисунок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619" y="2816352"/>
            <a:ext cx="1799463" cy="1706981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14345" name="Линия 9"/>
          <p:cNvSpPr>
            <a:spLocks noChangeShapeType="1"/>
          </p:cNvSpPr>
          <p:nvPr/>
        </p:nvSpPr>
        <p:spPr bwMode="auto">
          <a:xfrm flipV="1">
            <a:off x="2340863" y="2665831"/>
            <a:ext cx="633985" cy="2153396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6" name="Линия 10"/>
          <p:cNvSpPr>
            <a:spLocks noChangeShapeType="1"/>
          </p:cNvSpPr>
          <p:nvPr/>
        </p:nvSpPr>
        <p:spPr bwMode="auto">
          <a:xfrm>
            <a:off x="5465268" y="2690203"/>
            <a:ext cx="911147" cy="203458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7" name="Линия 11"/>
          <p:cNvSpPr>
            <a:spLocks noChangeShapeType="1"/>
          </p:cNvSpPr>
          <p:nvPr/>
        </p:nvSpPr>
        <p:spPr bwMode="auto">
          <a:xfrm flipV="1">
            <a:off x="3678954" y="5292411"/>
            <a:ext cx="1455936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8" name="Прямоуг. 12"/>
          <p:cNvSpPr>
            <a:spLocks noChangeArrowheads="1"/>
          </p:cNvSpPr>
          <p:nvPr/>
        </p:nvSpPr>
        <p:spPr bwMode="auto">
          <a:xfrm>
            <a:off x="7354208" y="2003464"/>
            <a:ext cx="3859791" cy="2232025"/>
          </a:xfrm>
          <a:prstGeom prst="rect">
            <a:avLst/>
          </a:prstGeom>
          <a:solidFill>
            <a:srgbClr val="FFFF00"/>
          </a:solidFill>
          <a:ln w="9525">
            <a:solidFill>
              <a:srgbClr val="996633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воспламенения –</a:t>
            </a:r>
          </a:p>
          <a:p>
            <a:pPr algn="ctr">
              <a:defRPr/>
            </a:pP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всякий тепловой импульс,</a:t>
            </a:r>
          </a:p>
          <a:p>
            <a:pPr algn="ctr">
              <a:defRPr/>
            </a:pP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имеющий температуру и </a:t>
            </a:r>
          </a:p>
          <a:p>
            <a:pPr algn="ctr">
              <a:defRPr/>
            </a:pP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 тепла, достаточные</a:t>
            </a:r>
          </a:p>
          <a:p>
            <a:pPr algn="ctr">
              <a:defRPr/>
            </a:pP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нагревания вещества</a:t>
            </a:r>
          </a:p>
          <a:p>
            <a:pPr algn="ctr">
              <a:defRPr/>
            </a:pP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возникновения горения.</a:t>
            </a:r>
          </a:p>
        </p:txBody>
      </p:sp>
      <p:sp>
        <p:nvSpPr>
          <p:cNvPr id="19469" name="Автофигура 13"/>
          <p:cNvSpPr>
            <a:spLocks noChangeArrowheads="1"/>
          </p:cNvSpPr>
          <p:nvPr/>
        </p:nvSpPr>
        <p:spPr bwMode="auto">
          <a:xfrm>
            <a:off x="564206" y="254904"/>
            <a:ext cx="11334478" cy="1164821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Условия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возникновения пожара</a:t>
            </a:r>
            <a:endParaRPr lang="ru-RU" sz="4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Прямая со стрелкой 5"/>
          <p:cNvCxnSpPr>
            <a:stCxn id="14344" idx="3"/>
            <a:endCxn id="14348" idx="1"/>
          </p:cNvCxnSpPr>
          <p:nvPr/>
        </p:nvCxnSpPr>
        <p:spPr>
          <a:xfrm flipV="1">
            <a:off x="5147082" y="3119477"/>
            <a:ext cx="2207126" cy="550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3022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Объект 2"/>
          <p:cNvGraphicFramePr>
            <a:graphicFrameLocks noGrp="1" noChangeAspect="1"/>
          </p:cNvGraphicFramePr>
          <p:nvPr>
            <p:ph sz="half" idx="2"/>
            <p:extLst/>
          </p:nvPr>
        </p:nvGraphicFramePr>
        <p:xfrm>
          <a:off x="9072564" y="1398098"/>
          <a:ext cx="2890837" cy="4114800"/>
        </p:xfrm>
        <a:graphic>
          <a:graphicData uri="http://schemas.openxmlformats.org/presentationml/2006/ole">
            <p:oleObj spid="_x0000_s2065" r:id="rId3" imgW="3848100" imgH="5478463" progId="">
              <p:embed/>
            </p:oleObj>
          </a:graphicData>
        </a:graphic>
      </p:graphicFrame>
      <p:sp>
        <p:nvSpPr>
          <p:cNvPr id="4099" name="Прямоуг. 3"/>
          <p:cNvSpPr>
            <a:spLocks noGrp="1" noChangeArrowheads="1"/>
          </p:cNvSpPr>
          <p:nvPr>
            <p:ph type="title"/>
          </p:nvPr>
        </p:nvSpPr>
        <p:spPr>
          <a:xfrm>
            <a:off x="541422" y="288758"/>
            <a:ext cx="8518358" cy="523708"/>
          </a:xfr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делать при пожаре в здании:</a:t>
            </a:r>
          </a:p>
        </p:txBody>
      </p:sp>
      <p:sp>
        <p:nvSpPr>
          <p:cNvPr id="26628" name="Прямоуг. 4"/>
          <p:cNvSpPr>
            <a:spLocks noGrp="1" noChangeArrowheads="1"/>
          </p:cNvSpPr>
          <p:nvPr>
            <p:ph type="body" sz="half" idx="1"/>
          </p:nvPr>
        </p:nvSpPr>
        <p:spPr>
          <a:xfrm>
            <a:off x="517358" y="1077160"/>
            <a:ext cx="8361947" cy="5403850"/>
          </a:xfrm>
        </p:spPr>
        <p:txBody>
          <a:bodyPr>
            <a:normAutofit fontScale="92500" lnSpcReduction="10000"/>
          </a:bodyPr>
          <a:lstStyle/>
          <a:p>
            <a:pPr marL="533400" indent="-53340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Решив спасаться через задымлённый коридор:</a:t>
            </a:r>
          </a:p>
          <a:p>
            <a:pPr marL="745200" lvl="1" indent="-2880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движении накройтесь мокрой плотной тканью</a:t>
            </a:r>
          </a:p>
          <a:p>
            <a:pPr marL="745200" lvl="1" indent="-2880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Дышите через носовой платок, одежду</a:t>
            </a:r>
          </a:p>
          <a:p>
            <a:pPr marL="745200" lvl="1" indent="-2880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Двигайтесь к выходу пригнувшись или ползком</a:t>
            </a:r>
          </a:p>
          <a:p>
            <a:pPr marL="745200" lvl="1" indent="-2880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движении держитесь за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стены</a:t>
            </a:r>
          </a:p>
          <a:p>
            <a:pPr marL="457200" lvl="1" indent="0" algn="just">
              <a:lnSpc>
                <a:spcPct val="110000"/>
              </a:lnSpc>
              <a:spcBef>
                <a:spcPts val="1200"/>
              </a:spcBef>
              <a:buNone/>
            </a:pP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3400" indent="-533400">
              <a:lnSpc>
                <a:spcPct val="110000"/>
              </a:lnSpc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 вас надвигается огненный вал:</a:t>
            </a:r>
          </a:p>
          <a:p>
            <a:pPr marL="745200" lvl="1" indent="-2880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мешкая, падайте</a:t>
            </a:r>
          </a:p>
          <a:p>
            <a:pPr marL="745200" lvl="1" indent="-2880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Закройте голову тканью, одеждой</a:t>
            </a:r>
          </a:p>
          <a:p>
            <a:pPr marL="745200" lvl="1" indent="-28800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дышите</a:t>
            </a:r>
          </a:p>
        </p:txBody>
      </p:sp>
    </p:spTree>
    <p:extLst>
      <p:ext uri="{BB962C8B-B14F-4D97-AF65-F5344CB8AC3E}">
        <p14:creationId xmlns:p14="http://schemas.microsoft.com/office/powerpoint/2010/main" xmlns="" val="326885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855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953652" y="6392416"/>
            <a:ext cx="606844" cy="348952"/>
          </a:xfrm>
        </p:spPr>
        <p:txBody>
          <a:bodyPr/>
          <a:lstStyle/>
          <a:p>
            <a:pPr>
              <a:defRPr/>
            </a:pPr>
            <a:fld id="{25BCB3ED-2E96-4046-9951-0ACD617AE208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pic>
        <p:nvPicPr>
          <p:cNvPr id="6" name="i-main-pic" descr="Картинка 908 из 6661">
            <a:hlinkClick r:id="rId2" tgtFrame="_blank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0044" y="428604"/>
            <a:ext cx="3571900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08" y="428604"/>
            <a:ext cx="3970376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6008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Номер слайда 54"/>
          <p:cNvSpPr>
            <a:spLocks noGrp="1"/>
          </p:cNvSpPr>
          <p:nvPr>
            <p:ph type="sldNum" sz="quarter" idx="12"/>
          </p:nvPr>
        </p:nvSpPr>
        <p:spPr>
          <a:xfrm>
            <a:off x="8763000" y="6400800"/>
            <a:ext cx="1905000" cy="457200"/>
          </a:xfrm>
        </p:spPr>
        <p:txBody>
          <a:bodyPr/>
          <a:lstStyle/>
          <a:p>
            <a:pPr>
              <a:defRPr/>
            </a:pPr>
            <a:fld id="{103DB22C-50CF-4F88-9151-8F6852EEEC2A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pic>
        <p:nvPicPr>
          <p:cNvPr id="228354" name="Picture 2" descr="http://otpboos.ru/files/galleries/55/14_fullsi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3540" y="305018"/>
            <a:ext cx="8328925" cy="624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527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Номер слайда 54"/>
          <p:cNvSpPr>
            <a:spLocks noGrp="1"/>
          </p:cNvSpPr>
          <p:nvPr>
            <p:ph type="sldNum" sz="quarter" idx="12"/>
          </p:nvPr>
        </p:nvSpPr>
        <p:spPr>
          <a:xfrm>
            <a:off x="8763000" y="6400800"/>
            <a:ext cx="1905000" cy="457200"/>
          </a:xfrm>
        </p:spPr>
        <p:txBody>
          <a:bodyPr/>
          <a:lstStyle/>
          <a:p>
            <a:pPr>
              <a:defRPr/>
            </a:pPr>
            <a:fld id="{103DB22C-50CF-4F88-9151-8F6852EEEC2A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473" y="428604"/>
            <a:ext cx="3898907" cy="584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uvsiz.spb.ru/_Img/_Plakats/Smok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3190" y="428604"/>
            <a:ext cx="385765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8484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BCB3ED-2E96-4046-9951-0ACD617AE208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pic>
        <p:nvPicPr>
          <p:cNvPr id="5" name="Рисунок 4" descr="http://hk3.ucoz.ru/AKTE/Detsky_Plakat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9" y="476673"/>
            <a:ext cx="8496943" cy="583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8530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Номер слайда 54"/>
          <p:cNvSpPr>
            <a:spLocks noGrp="1"/>
          </p:cNvSpPr>
          <p:nvPr>
            <p:ph type="sldNum" sz="quarter" idx="12"/>
          </p:nvPr>
        </p:nvSpPr>
        <p:spPr>
          <a:xfrm>
            <a:off x="8763000" y="6400800"/>
            <a:ext cx="1905000" cy="457200"/>
          </a:xfrm>
        </p:spPr>
        <p:txBody>
          <a:bodyPr/>
          <a:lstStyle/>
          <a:p>
            <a:pPr>
              <a:defRPr/>
            </a:pPr>
            <a:fld id="{103DB22C-50CF-4F88-9151-8F6852EEEC2A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5616" y="428604"/>
            <a:ext cx="3970345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-main-pic" descr="Картинка 61 из 6674">
            <a:hlinkClick r:id="rId3" tgtFrame="_blank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4176" y="428604"/>
            <a:ext cx="4502304" cy="559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16558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990600" y="790575"/>
            <a:ext cx="10258425" cy="5029200"/>
          </a:xfrm>
          <a:solidFill>
            <a:srgbClr val="002060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ru-RU" alt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alt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Лица, </a:t>
            </a:r>
            <a:r>
              <a:rPr lang="ru-RU" altLang="ru-RU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виновные в нарушении правил пожарной </a:t>
            </a:r>
            <a:r>
              <a:rPr lang="ru-RU" altLang="ru-RU" sz="5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</a:t>
            </a:r>
            <a:r>
              <a:rPr lang="ru-RU" alt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 несут </a:t>
            </a:r>
            <a:r>
              <a:rPr lang="ru-RU" altLang="ru-RU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ответственность в соответствии с действующим </a:t>
            </a:r>
            <a:r>
              <a:rPr lang="ru-RU" altLang="ru-RU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законодательством</a:t>
            </a:r>
            <a:endParaRPr lang="ru-RU" altLang="ru-RU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5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72715" y="244810"/>
            <a:ext cx="10515600" cy="1054600"/>
          </a:xfrm>
        </p:spPr>
        <p:txBody>
          <a:bodyPr>
            <a:normAutofit/>
          </a:bodyPr>
          <a:lstStyle/>
          <a:p>
            <a:r>
              <a:rPr lang="ru-RU" altLang="ru-RU" sz="6000" b="1" dirty="0">
                <a:solidFill>
                  <a:srgbClr val="FF0000"/>
                </a:solidFill>
              </a:rPr>
              <a:t>СПАСИБО ЗА ВНИМАНИЕ</a:t>
            </a:r>
          </a:p>
        </p:txBody>
      </p:sp>
      <p:pic>
        <p:nvPicPr>
          <p:cNvPr id="7" name="Рисунок 6" descr="http://900igr.net/datas/obg/OBZH-Pozharnaja-bezopasnost/0006-006-Osnovnye-mery-predostorozhnost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9410"/>
            <a:ext cx="8301795" cy="5329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258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8442"/>
            <a:ext cx="10265664" cy="6232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138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86" name="Автофигура 2"/>
          <p:cNvCxnSpPr>
            <a:cxnSpLocks noChangeShapeType="1"/>
            <a:stCxn id="16390" idx="3"/>
          </p:cNvCxnSpPr>
          <p:nvPr/>
        </p:nvCxnSpPr>
        <p:spPr bwMode="auto">
          <a:xfrm flipH="1">
            <a:off x="3131507" y="1287624"/>
            <a:ext cx="3059674" cy="3234272"/>
          </a:xfrm>
          <a:prstGeom prst="straightConnector1">
            <a:avLst/>
          </a:prstGeom>
          <a:noFill/>
          <a:ln w="57150">
            <a:solidFill>
              <a:srgbClr val="D1594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387" name="Автофигура 3"/>
          <p:cNvCxnSpPr>
            <a:cxnSpLocks noChangeShapeType="1"/>
            <a:stCxn id="16390" idx="3"/>
            <a:endCxn id="16394" idx="0"/>
          </p:cNvCxnSpPr>
          <p:nvPr/>
        </p:nvCxnSpPr>
        <p:spPr bwMode="auto">
          <a:xfrm>
            <a:off x="6191181" y="1287624"/>
            <a:ext cx="2965283" cy="3234272"/>
          </a:xfrm>
          <a:prstGeom prst="straightConnector1">
            <a:avLst/>
          </a:prstGeom>
          <a:noFill/>
          <a:ln w="57150">
            <a:solidFill>
              <a:srgbClr val="D1594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6390" name="Автофигура 6"/>
          <p:cNvSpPr>
            <a:spLocks noChangeArrowheads="1"/>
          </p:cNvSpPr>
          <p:nvPr/>
        </p:nvSpPr>
        <p:spPr bwMode="auto">
          <a:xfrm>
            <a:off x="670262" y="216105"/>
            <a:ext cx="11041838" cy="1224593"/>
          </a:xfrm>
          <a:prstGeom prst="bevel">
            <a:avLst>
              <a:gd name="adj" fmla="val 12500"/>
            </a:avLst>
          </a:prstGeom>
          <a:solidFill>
            <a:srgbClr val="D0A800"/>
          </a:solidFill>
          <a:ln w="28575">
            <a:solidFill>
              <a:srgbClr val="D1594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Поражающие факторы  пожара</a:t>
            </a:r>
            <a:endParaRPr lang="ru-RU" sz="4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92183" y="4521896"/>
            <a:ext cx="10919918" cy="1312168"/>
            <a:chOff x="792183" y="4941888"/>
            <a:chExt cx="10919918" cy="892176"/>
          </a:xfrm>
        </p:grpSpPr>
        <p:sp>
          <p:nvSpPr>
            <p:cNvPr id="16393" name="Автофигура 9"/>
            <p:cNvSpPr>
              <a:spLocks noChangeArrowheads="1"/>
            </p:cNvSpPr>
            <p:nvPr/>
          </p:nvSpPr>
          <p:spPr bwMode="auto">
            <a:xfrm>
              <a:off x="792183" y="4941889"/>
              <a:ext cx="4872017" cy="892175"/>
            </a:xfrm>
            <a:prstGeom prst="foldedCorner">
              <a:avLst>
                <a:gd name="adj" fmla="val 12500"/>
              </a:avLst>
            </a:prstGeom>
            <a:solidFill>
              <a:srgbClr val="FFFF00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 eaLnBrk="1" hangingPunct="1"/>
              <a:r>
                <a:rPr 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Потеря видимости</a:t>
              </a:r>
            </a:p>
            <a:p>
              <a:pPr algn="ctr" eaLnBrk="1" hangingPunct="1"/>
              <a:r>
                <a:rPr 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вследствие задымления</a:t>
              </a:r>
              <a:endParaRPr lang="ru-RU" sz="24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394" name="Автофигура 10"/>
            <p:cNvSpPr>
              <a:spLocks noChangeArrowheads="1"/>
            </p:cNvSpPr>
            <p:nvPr/>
          </p:nvSpPr>
          <p:spPr bwMode="auto">
            <a:xfrm>
              <a:off x="6600826" y="4941888"/>
              <a:ext cx="5111275" cy="863600"/>
            </a:xfrm>
            <a:prstGeom prst="foldedCorner">
              <a:avLst>
                <a:gd name="adj" fmla="val 12500"/>
              </a:avLst>
            </a:prstGeom>
            <a:solidFill>
              <a:srgbClr val="FFFF00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 eaLnBrk="1" hangingPunct="1"/>
              <a:r>
                <a:rPr 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Значительное понижение</a:t>
              </a:r>
            </a:p>
            <a:p>
              <a:pPr algn="ctr" eaLnBrk="1" hangingPunct="1"/>
              <a:r>
                <a:rPr 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концентрации кислорода</a:t>
              </a:r>
              <a:endParaRPr lang="ru-RU" sz="24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92183" y="2489551"/>
            <a:ext cx="10919918" cy="1305835"/>
            <a:chOff x="792183" y="2489551"/>
            <a:chExt cx="10919918" cy="1152525"/>
          </a:xfrm>
        </p:grpSpPr>
        <p:sp>
          <p:nvSpPr>
            <p:cNvPr id="16391" name="Автофигура 7"/>
            <p:cNvSpPr>
              <a:spLocks noChangeArrowheads="1"/>
            </p:cNvSpPr>
            <p:nvPr/>
          </p:nvSpPr>
          <p:spPr bwMode="auto">
            <a:xfrm>
              <a:off x="792183" y="2489551"/>
              <a:ext cx="3575032" cy="1141413"/>
            </a:xfrm>
            <a:prstGeom prst="foldedCorner">
              <a:avLst>
                <a:gd name="adj" fmla="val 12500"/>
              </a:avLst>
            </a:prstGeom>
            <a:gradFill rotWithShape="1">
              <a:gsLst>
                <a:gs pos="0">
                  <a:srgbClr val="765E76"/>
                </a:gs>
                <a:gs pos="50000">
                  <a:srgbClr val="FFCCFF"/>
                </a:gs>
                <a:gs pos="100000">
                  <a:srgbClr val="765E76"/>
                </a:gs>
              </a:gsLst>
              <a:lin ang="5400000" scaled="1"/>
            </a:gra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 eaLnBrk="1" hangingPunct="1"/>
              <a:r>
                <a:rPr lang="ru-RU" sz="2000" b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Большое количество тепла, выделяемого в зоне горения</a:t>
              </a:r>
            </a:p>
          </p:txBody>
        </p:sp>
        <p:sp>
          <p:nvSpPr>
            <p:cNvPr id="16392" name="Автофигура 8"/>
            <p:cNvSpPr>
              <a:spLocks noChangeArrowheads="1"/>
            </p:cNvSpPr>
            <p:nvPr/>
          </p:nvSpPr>
          <p:spPr bwMode="auto">
            <a:xfrm>
              <a:off x="7967662" y="2489551"/>
              <a:ext cx="3744439" cy="1152525"/>
            </a:xfrm>
            <a:prstGeom prst="foldedCorner">
              <a:avLst>
                <a:gd name="adj" fmla="val 12500"/>
              </a:avLst>
            </a:prstGeom>
            <a:solidFill>
              <a:srgbClr val="00B0F0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Black" panose="020B0A04020102020204" pitchFamily="34" charset="0"/>
                </a:defRPr>
              </a:lvl9pPr>
            </a:lstStyle>
            <a:p>
              <a:pPr algn="ctr" eaLnBrk="1" hangingPunct="1"/>
              <a:r>
                <a:rPr lang="ru-RU" sz="2000" b="1">
                  <a:latin typeface="Times New Roman" panose="02020603050405020304" pitchFamily="18" charset="0"/>
                </a:rPr>
                <a:t>Высокая токсичность</a:t>
              </a:r>
            </a:p>
            <a:p>
              <a:pPr algn="ctr" eaLnBrk="1" hangingPunct="1"/>
              <a:r>
                <a:rPr lang="ru-RU" sz="2000" b="1">
                  <a:latin typeface="Times New Roman" panose="02020603050405020304" pitchFamily="18" charset="0"/>
                </a:rPr>
                <a:t>продуктов горения</a:t>
              </a:r>
            </a:p>
          </p:txBody>
        </p:sp>
        <p:sp>
          <p:nvSpPr>
            <p:cNvPr id="16395" name="Автофигура 11"/>
            <p:cNvSpPr>
              <a:spLocks noChangeArrowheads="1"/>
            </p:cNvSpPr>
            <p:nvPr/>
          </p:nvSpPr>
          <p:spPr bwMode="auto">
            <a:xfrm>
              <a:off x="4470266" y="2489551"/>
              <a:ext cx="3195130" cy="1152525"/>
            </a:xfrm>
            <a:prstGeom prst="foldedCorner">
              <a:avLst>
                <a:gd name="adj" fmla="val 12500"/>
              </a:avLst>
            </a:prstGeom>
            <a:solidFill>
              <a:schemeClr val="accent2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/>
            <a:extLst/>
          </p:spPr>
          <p:txBody>
            <a:bodyPr anchor="ctr"/>
            <a:lstStyle/>
            <a:p>
              <a:pPr algn="ctr">
                <a:defRPr/>
              </a:pPr>
              <a:r>
                <a:rPr lang="ru-RU" sz="2000" b="1" dirty="0">
                  <a:solidFill>
                    <a:srgbClr val="000000"/>
                  </a:solidFill>
                  <a:latin typeface="Times New Roman" pitchFamily="18" charset="0"/>
                </a:rPr>
                <a:t>Высокая температура в результате интенсивного</a:t>
              </a:r>
            </a:p>
            <a:p>
              <a:pPr algn="ctr">
                <a:defRPr/>
              </a:pPr>
              <a:r>
                <a:rPr lang="ru-RU" sz="2000" b="1" dirty="0">
                  <a:solidFill>
                    <a:srgbClr val="000000"/>
                  </a:solidFill>
                  <a:latin typeface="Times New Roman" pitchFamily="18" charset="0"/>
                </a:rPr>
                <a:t>тепловыделения</a:t>
              </a:r>
            </a:p>
          </p:txBody>
        </p:sp>
      </p:grpSp>
      <p:cxnSp>
        <p:nvCxnSpPr>
          <p:cNvPr id="16396" name="Автофигура 12"/>
          <p:cNvCxnSpPr>
            <a:cxnSpLocks noChangeShapeType="1"/>
            <a:stCxn id="16390" idx="2"/>
            <a:endCxn id="16392" idx="0"/>
          </p:cNvCxnSpPr>
          <p:nvPr/>
        </p:nvCxnSpPr>
        <p:spPr bwMode="auto">
          <a:xfrm>
            <a:off x="6191181" y="1440698"/>
            <a:ext cx="3648701" cy="1048853"/>
          </a:xfrm>
          <a:prstGeom prst="straightConnector1">
            <a:avLst/>
          </a:prstGeom>
          <a:noFill/>
          <a:ln w="57150">
            <a:solidFill>
              <a:srgbClr val="D1594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397" name="Автофигура 13"/>
          <p:cNvCxnSpPr>
            <a:cxnSpLocks noChangeShapeType="1"/>
            <a:stCxn id="16390" idx="2"/>
            <a:endCxn id="16391" idx="0"/>
          </p:cNvCxnSpPr>
          <p:nvPr/>
        </p:nvCxnSpPr>
        <p:spPr bwMode="auto">
          <a:xfrm flipH="1">
            <a:off x="2579699" y="1440698"/>
            <a:ext cx="3611482" cy="1048853"/>
          </a:xfrm>
          <a:prstGeom prst="straightConnector1">
            <a:avLst/>
          </a:prstGeom>
          <a:noFill/>
          <a:ln w="57150">
            <a:solidFill>
              <a:srgbClr val="D1594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398" name="Автофигура 14"/>
          <p:cNvCxnSpPr>
            <a:cxnSpLocks noChangeShapeType="1"/>
          </p:cNvCxnSpPr>
          <p:nvPr/>
        </p:nvCxnSpPr>
        <p:spPr bwMode="auto">
          <a:xfrm flipH="1">
            <a:off x="6062597" y="1292352"/>
            <a:ext cx="77059" cy="1197199"/>
          </a:xfrm>
          <a:prstGeom prst="straightConnector1">
            <a:avLst/>
          </a:prstGeom>
          <a:noFill/>
          <a:ln w="57150">
            <a:solidFill>
              <a:srgbClr val="D1594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" name="Объект 16"/>
          <p:cNvSpPr>
            <a:spLocks noGrp="1"/>
          </p:cNvSpPr>
          <p:nvPr>
            <p:ph idx="1"/>
          </p:nvPr>
        </p:nvSpPr>
        <p:spPr>
          <a:xfrm>
            <a:off x="670261" y="1824039"/>
            <a:ext cx="11041839" cy="4351338"/>
          </a:xfrm>
        </p:spPr>
        <p:txBody>
          <a:bodyPr/>
          <a:lstStyle/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412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873" y="1132532"/>
            <a:ext cx="11350751" cy="5453462"/>
          </a:xfrm>
        </p:spPr>
        <p:txBody>
          <a:bodyPr>
            <a:noAutofit/>
          </a:bodyPr>
          <a:lstStyle/>
          <a:p>
            <a:pPr indent="0"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Любой инцидент (пожар, теракт, авария и т.д.) на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объектах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том числе с массовым пребыванием людей, зачастую сопровождается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паникой. </a:t>
            </a:r>
          </a:p>
          <a:p>
            <a:pPr indent="0"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многих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темноте, в дыму и при пожаре 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срабатывает не здравый смысл, а инстинкт самосохранения, возникает паника, что приводит к давке.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Панические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 появляются в основном либо в форме ступора (оцепенение), либо - фуги (бега).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Паническое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людей, при отсутствии руководства ими в период эвакуации, может привести к образованию людских пробок на путях эвакуации, взаимному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травмированию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даже игнорированию свободных и запасных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4644" y="267590"/>
            <a:ext cx="11547210" cy="68153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Психофизические особенности поведения человека при пожаре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16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104" y="267590"/>
            <a:ext cx="11350751" cy="65813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Психофизические особенности поведения человека при пожаре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043" y="1023258"/>
            <a:ext cx="11315700" cy="5617028"/>
          </a:xfrm>
        </p:spPr>
        <p:txBody>
          <a:bodyPr>
            <a:noAutofit/>
          </a:bodyPr>
          <a:lstStyle/>
          <a:p>
            <a:pPr>
              <a:spcBef>
                <a:spcPts val="300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общей массе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влиянием состояния аффекта находится не более 3% человек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выраженными расстройствами психики, не способных правильно воспринимать речь и команды.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10 - 20% лиц отмечается частичное сужение сознания,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руководства ими необходимы более сильные (резкие, краткие, громкие) команды, сигналы.</a:t>
            </a:r>
          </a:p>
          <a:p>
            <a:pPr>
              <a:spcBef>
                <a:spcPts val="3000"/>
              </a:spcBef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же масса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90%) представляет собой вовлекаемых "в общий бег" людей,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способных к здравой оценке ситуации и разумным действиям, но, испытывая страх и заражая им друг друга, они создают крайне неблагоприятные условия для организованной эвакуации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957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10194"/>
            <a:ext cx="10823532" cy="552994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80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возникновении пожара на одном из нижних этажей уже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5 - 6 минут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задымление распространяется по всей высоте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лестничной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клетки.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Установлено, что уже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5-й минуте от начала пожара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температура воздуха в лестничной клетке, примыкающей к месту пожара, достигает 120 - 140 °C.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высоте лестничной клетки в пределах двух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этажей от того уровня, где возник пожар, </a:t>
            </a:r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создается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бы тепловая подушка с температурой 100 - 150 °C.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80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Вредные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продукты горения выделяются при пожаре очень быстро, для оценки ситуации и для спасения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имеете очень мало времени (иногда всего 5 - 7 минут);</a:t>
            </a:r>
          </a:p>
          <a:p>
            <a:pPr algn="just">
              <a:spcBef>
                <a:spcPts val="1800"/>
              </a:spcBef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1800"/>
              </a:spcBef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3532" cy="50641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Психофизические особенности поведения человека при пожаре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63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1461</Words>
  <Application>Microsoft Office PowerPoint</Application>
  <PresentationFormat>Произвольный</PresentationFormat>
  <Paragraphs>152</Paragraphs>
  <Slides>48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Тема Office</vt:lpstr>
      <vt:lpstr>Оформление по умолчанию</vt:lpstr>
      <vt:lpstr>ПОЖАР</vt:lpstr>
      <vt:lpstr>Слайд 2</vt:lpstr>
      <vt:lpstr>Слайд 3</vt:lpstr>
      <vt:lpstr>Слайд 4</vt:lpstr>
      <vt:lpstr>Слайд 5</vt:lpstr>
      <vt:lpstr>Слайд 6</vt:lpstr>
      <vt:lpstr>Психофизические особенности поведения человека при пожаре</vt:lpstr>
      <vt:lpstr>Психофизические особенности поведения человека при пожаре</vt:lpstr>
      <vt:lpstr>Психофизические особенности поведения человека при пожаре</vt:lpstr>
      <vt:lpstr>Слайд 10</vt:lpstr>
      <vt:lpstr>Слайд 11</vt:lpstr>
      <vt:lpstr>ОБЯЗАННОСТИ И ДЕЙСТВИЯ РАБОТНИКОВ ПРИ ПОЖАРЕ</vt:lpstr>
      <vt:lpstr>ОБЯЗАННОСТИ И ДЕЙСТВИЯ РАБОТНИКОВ ПРИ ПОЖАРЕ</vt:lpstr>
      <vt:lpstr>01–  Общие действия при пожаре</vt:lpstr>
      <vt:lpstr>Фазы развития пожара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Вторая фаза пожара</vt:lpstr>
      <vt:lpstr>Слайд 25</vt:lpstr>
      <vt:lpstr>Слайд 26</vt:lpstr>
      <vt:lpstr>Третья фаза пожара</vt:lpstr>
      <vt:lpstr>Слайд 28</vt:lpstr>
      <vt:lpstr> Что не следует делать  при пожаре </vt:lpstr>
      <vt:lpstr> Необходимо помнить, что:  </vt:lpstr>
      <vt:lpstr>Окись углерода (угарный газ)</vt:lpstr>
      <vt:lpstr>Слайд 32</vt:lpstr>
      <vt:lpstr>Окись углерода (угарный газ)</vt:lpstr>
      <vt:lpstr>Окись углерода (угарный газ)</vt:lpstr>
      <vt:lpstr>Слайд 35</vt:lpstr>
      <vt:lpstr>Слайд 36</vt:lpstr>
      <vt:lpstr>Слайд 37</vt:lpstr>
      <vt:lpstr>Слайд 38</vt:lpstr>
      <vt:lpstr>Что делать при пожаре в здании:</vt:lpstr>
      <vt:lpstr>Что делать при пожаре в здании: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Пожары и взрывы.</dc:title>
  <dc:creator>Пользователь Windows</dc:creator>
  <cp:lastModifiedBy>Пользователь Windows</cp:lastModifiedBy>
  <cp:revision>45</cp:revision>
  <dcterms:created xsi:type="dcterms:W3CDTF">2013-12-02T20:01:13Z</dcterms:created>
  <dcterms:modified xsi:type="dcterms:W3CDTF">2017-06-20T06:15:23Z</dcterms:modified>
</cp:coreProperties>
</file>